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88" d="100"/>
          <a:sy n="188" d="100"/>
        </p:scale>
        <p:origin x="156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75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crunch.com/2025/07/18/chatgpt-everything-to-know-about-the-ai-chatbot/#:~:text=ChatGPT%2C%20OpenAI%E2%80%99s%20text,300%20million%20weekly%20active%20us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chcrunch.com/2025/07/18/chatgpt-everything-to-know-about-the-ai-chatbot/#:~:text=2024%20was%20a%20big%20year,launch%20of%20its%20%206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hyperlink" Target="https://businesslibrary.uflib.ufl.edu/chatgptquickstart/features#:~:text=Answer%20Ques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crunch.com/2025/07/18/chatgpt-everything-to-know-about-the-ai-chatbot/#:~:text=,data%20residency%20program%20in%20Asia" TargetMode="External"/><Relationship Id="rId3" Type="http://schemas.openxmlformats.org/officeDocument/2006/relationships/hyperlink" Target="https://techcrunch.com/2025/07/18/chatgpt-everything-to-know-about-the-ai-chatbot/#:~:text=%23%20OpenAI%20launches%20a%20general,agent%20in%20ChatGPT" TargetMode="External"/><Relationship Id="rId7" Type="http://schemas.openxmlformats.org/officeDocument/2006/relationships/hyperlink" Target="https://techcrunch.com/2025/07/18/chatgpt-everything-to-know-about-the-ai-chatbot/#:~:text=,related%20question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crunch.com/2025/07/18/chatgpt-everything-to-know-about-the-ai-chatbot/#:~:text=,AI%20coding%20agent%2C%20Codex" TargetMode="External"/><Relationship Id="rId5" Type="http://schemas.openxmlformats.org/officeDocument/2006/relationships/hyperlink" Target="https://techcrunch.com/2025/07/18/chatgpt-everything-to-know-about-the-ai-chatbot/#:~:text=,Google%20Drive%2C%20Box%2C%20and%20more" TargetMode="External"/><Relationship Id="rId4" Type="http://schemas.openxmlformats.org/officeDocument/2006/relationships/hyperlink" Target="https://techcrunch.com/2025/07/18/chatgpt-everything-to-know-about-the-ai-chatbot/#:~:text=,has%20been%20upgrade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eam-gpt.com/blog/chatgpt-pricing/#:~:text=Here%20are%20the%20features%20you,get%20with%20the%20Enterprise%20plan" TargetMode="External"/><Relationship Id="rId3" Type="http://schemas.openxmlformats.org/officeDocument/2006/relationships/hyperlink" Target="https://team-gpt.com/blog/chatgpt-pricing/#:~:text=1" TargetMode="External"/><Relationship Id="rId7" Type="http://schemas.openxmlformats.org/officeDocument/2006/relationships/hyperlink" Target="https://team-gpt.com/blog/chatgpt-pricing/#:~:text=ChatGPT%20Team%20includes%20everything%20that,plan%20gives%20you%20and%20more" TargetMode="External"/><Relationship Id="rId12" Type="http://schemas.openxmlformats.org/officeDocument/2006/relationships/hyperlink" Target="https://cabina.ai/blog/chatgpt-plus-price-is-it-worth-it/#:~:text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am-gpt.com/blog/chatgpt-pricing/#:~:text=,AI%20models%2C%20an%20expanded%20context" TargetMode="External"/><Relationship Id="rId11" Type="http://schemas.openxmlformats.org/officeDocument/2006/relationships/hyperlink" Target="https://tech.yahoo.com/general/articles/chatgpt-plus-163015002.html#:~:text=There%27s%20also%20an%20eye,makes%20sense%2C%20but%20I%20certainly" TargetMode="External"/><Relationship Id="rId5" Type="http://schemas.openxmlformats.org/officeDocument/2006/relationships/hyperlink" Target="https://team-gpt.com/blog/chatgpt-pricing/#:~:text=ChatGPT%20Pro%20at%20%24200%2Fmonth%20is,edge%20performance%2C%20compute%2C%20and%20features" TargetMode="External"/><Relationship Id="rId10" Type="http://schemas.openxmlformats.org/officeDocument/2006/relationships/hyperlink" Target="https://tech.yahoo.com/general/articles/chatgpt-plus-163015002.html#:~:text=ChatGPT%20Plus%20grants%20users%20access,4" TargetMode="External"/><Relationship Id="rId4" Type="http://schemas.openxmlformats.org/officeDocument/2006/relationships/hyperlink" Target="https://team-gpt.com/blog/chatgpt-pricing/#:~:text=,with%20a%20ChatGPT%20Plus%20subscription" TargetMode="External"/><Relationship Id="rId9" Type="http://schemas.openxmlformats.org/officeDocument/2006/relationships/hyperlink" Target="https://tech.yahoo.com/general/articles/chatgpt-plus-163015002.html#:~:text=The%20ChatGPT%20Plus%20subscription%20costs,spoofing%20with%20a%20VPN%20ineffectiv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eam-gpt.com/blog/chatgpt-pricing/#:~:text=Here%20are%20the%20features%20you,get%20with%20the%20Enterprise%20plan" TargetMode="External"/><Relationship Id="rId3" Type="http://schemas.openxmlformats.org/officeDocument/2006/relationships/hyperlink" Target="https://team-gpt.com/blog/chatgpt-pricing/#:~:text=1" TargetMode="External"/><Relationship Id="rId7" Type="http://schemas.openxmlformats.org/officeDocument/2006/relationships/hyperlink" Target="https://team-gpt.com/blog/chatgpt-pricing/#:~:text=ChatGPT%20Team%20includes%20everything%20that,plan%20gives%20you%20and%20mo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am-gpt.com/blog/chatgpt-pricing/#:~:text=,AI%20models%2C%20an%20expanded%20context" TargetMode="External"/><Relationship Id="rId5" Type="http://schemas.openxmlformats.org/officeDocument/2006/relationships/hyperlink" Target="https://team-gpt.com/blog/chatgpt-pricing/#:~:text=ChatGPT%20Pro%20at%20%24200%2Fmonth%20is,edge%20performance%2C%20compute%2C%20and%20features" TargetMode="External"/><Relationship Id="rId4" Type="http://schemas.openxmlformats.org/officeDocument/2006/relationships/hyperlink" Target="https://team-gpt.com/blog/chatgpt-pricing/#:~:text=,with%20a%20ChatGPT%20Plus%20subscriptio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crunch.com/2025/07/18/chatgpt-everything-to-know-about-the-ai-chatbot/#:~:text=,has%20been%20upgraded" TargetMode="External"/><Relationship Id="rId13" Type="http://schemas.openxmlformats.org/officeDocument/2006/relationships/hyperlink" Target="https://team-gpt.com/blog/chatgpt-pricing/#:~:text=Here%20are%20the%20features%20you,get%20with%20the%20Enterprise%20plan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techcrunch.com/2025/07/18/chatgpt-everything-to-know-about-the-ai-chatbot/#:~:text=ChatGPT%2C%20OpenAI%E2%80%99s%20text,300%20million%20weekly%20active%20users" TargetMode="External"/><Relationship Id="rId12" Type="http://schemas.openxmlformats.org/officeDocument/2006/relationships/hyperlink" Target="https://team-gpt.com/blog/chatgpt-pricing/#:~:text=ChatGPT%20Team%20includes%20everything%20that,plan%20gives%20you%20and%20mor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11" Type="http://schemas.openxmlformats.org/officeDocument/2006/relationships/hyperlink" Target="https://team-gpt.com/blog/chatgpt-pricing/#:~:text=ChatGPT%20Pro%20at%20%24200%2Fmonth%20is,edge%20performance%2C%20compute%2C%20and%20features" TargetMode="External"/><Relationship Id="rId5" Type="http://schemas.openxmlformats.org/officeDocument/2006/relationships/image" Target="../media/image22.png"/><Relationship Id="rId10" Type="http://schemas.openxmlformats.org/officeDocument/2006/relationships/hyperlink" Target="https://team-gpt.com/blog/chatgpt-pricing/#:~:text=,with%20a%20ChatGPT%20Plus%20subscription" TargetMode="External"/><Relationship Id="rId4" Type="http://schemas.openxmlformats.org/officeDocument/2006/relationships/image" Target="../media/image21.svg"/><Relationship Id="rId9" Type="http://schemas.openxmlformats.org/officeDocument/2006/relationships/hyperlink" Target="https://team-gpt.com/blog/chatgpt-pricing/#:~:text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029200" cy="5143500"/>
          </a:xfrm>
          <a:prstGeom prst="rect">
            <a:avLst/>
          </a:prstGeom>
          <a:solidFill>
            <a:srgbClr val="030A18">
              <a:alpha val="65000"/>
            </a:srgbClr>
          </a:solidFill>
          <a:ln w="12700">
            <a:solidFill>
              <a:srgbClr val="030A18">
                <a:alpha val="65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457200" y="1371600"/>
            <a:ext cx="45720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ChatGPTの概要、
機能と料金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457200" y="3474720"/>
            <a:ext cx="4572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97B1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OpenAI製品の2025年7月時点のまとめ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457200" y="402336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A4B6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2025年7月30日 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ChatGPTとは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457200" y="1188720"/>
            <a:ext cx="5029200" cy="2926080"/>
          </a:xfrm>
          <a:prstGeom prst="roundRect">
            <a:avLst>
              <a:gd name="adj" fmla="val 1563"/>
            </a:avLst>
          </a:prstGeom>
          <a:solidFill>
            <a:srgbClr val="F5F5F5"/>
          </a:solidFill>
          <a:ln w="12700">
            <a:solidFill>
              <a:srgbClr val="F5F5F5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685800" y="1417320"/>
            <a:ext cx="4572000" cy="2468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オープンAIが開発した生成AIチャットボット
• 2022年11月に公開され、週3億人以上が利用
• 短いプロンプトから文章やコード、翻訳を生成
• Apple Intelligenceや他のAIアプリに統合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5669280" y="1371600"/>
            <a:ext cx="3017520" cy="2286000"/>
          </a:xfrm>
          <a:prstGeom prst="roundRect">
            <a:avLst>
              <a:gd name="adj" fmla="val 2000"/>
            </a:avLst>
          </a:prstGeom>
          <a:solidFill>
            <a:srgbClr val="97B1DF"/>
          </a:solidFill>
          <a:ln w="12700">
            <a:solidFill>
              <a:srgbClr val="97B1D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/>
          <p:cNvSpPr/>
          <p:nvPr/>
        </p:nvSpPr>
        <p:spPr>
          <a:xfrm>
            <a:off x="5943600" y="1737360"/>
            <a:ext cx="2468880" cy="1737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300M+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週次アクティブユーザー
</a:t>
            </a: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2022年11月公開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57200" y="4777740"/>
            <a:ext cx="8229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070C0"/>
                </a:solidFill>
                <a:hlinkClick r:id="rId3"/>
              </a:rPr>
              <a:t>[1]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4"/>
              </a:rPr>
              <a:t>[2]</a:t>
            </a:r>
            <a:endParaRPr lang="en-US" sz="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主要機能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457200" y="1280160"/>
            <a:ext cx="2651760" cy="960120"/>
          </a:xfrm>
          <a:prstGeom prst="roundRect">
            <a:avLst>
              <a:gd name="adj" fmla="val 4762"/>
            </a:avLst>
          </a:prstGeom>
          <a:solidFill>
            <a:srgbClr val="F5F5F5"/>
          </a:solidFill>
          <a:ln w="12700">
            <a:solidFill>
              <a:srgbClr val="F5F5F5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360" y="1508760"/>
            <a:ext cx="320040" cy="3200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60120" y="1444752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質問応答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960120" y="1783080"/>
            <a:ext cx="2103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自然言語の質問に答える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3337560" y="1280160"/>
            <a:ext cx="2651760" cy="960120"/>
          </a:xfrm>
          <a:prstGeom prst="roundRect">
            <a:avLst>
              <a:gd name="adj" fmla="val 4762"/>
            </a:avLst>
          </a:prstGeom>
          <a:solidFill>
            <a:srgbClr val="F5F5F5"/>
          </a:solidFill>
          <a:ln w="12700">
            <a:solidFill>
              <a:srgbClr val="F5F5F5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4720" y="1508760"/>
            <a:ext cx="320040" cy="320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40480" y="1444752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検索・要約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3840480" y="1783080"/>
            <a:ext cx="2103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Webや文献の要約</a:t>
            </a:r>
            <a:endParaRPr lang="en-US" sz="1100" dirty="0"/>
          </a:p>
        </p:txBody>
      </p:sp>
      <p:sp>
        <p:nvSpPr>
          <p:cNvPr id="11" name="Shape 7"/>
          <p:cNvSpPr/>
          <p:nvPr/>
        </p:nvSpPr>
        <p:spPr>
          <a:xfrm>
            <a:off x="6217920" y="1280160"/>
            <a:ext cx="2651760" cy="960120"/>
          </a:xfrm>
          <a:prstGeom prst="roundRect">
            <a:avLst>
              <a:gd name="adj" fmla="val 4762"/>
            </a:avLst>
          </a:prstGeom>
          <a:solidFill>
            <a:srgbClr val="F5F5F5"/>
          </a:solidFill>
          <a:ln w="12700">
            <a:solidFill>
              <a:srgbClr val="F5F5F5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5080" y="1508760"/>
            <a:ext cx="320040" cy="32004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720840" y="1444752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文章作成</a:t>
            </a:r>
            <a:endParaRPr lang="en-US" sz="1400" dirty="0"/>
          </a:p>
        </p:txBody>
      </p:sp>
      <p:sp>
        <p:nvSpPr>
          <p:cNvPr id="14" name="Text 9"/>
          <p:cNvSpPr/>
          <p:nvPr/>
        </p:nvSpPr>
        <p:spPr>
          <a:xfrm>
            <a:off x="6720840" y="1783080"/>
            <a:ext cx="2103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執筆・編集・翻訳</a:t>
            </a:r>
            <a:endParaRPr lang="en-US" sz="1100" dirty="0"/>
          </a:p>
        </p:txBody>
      </p:sp>
      <p:sp>
        <p:nvSpPr>
          <p:cNvPr id="15" name="Shape 10"/>
          <p:cNvSpPr/>
          <p:nvPr/>
        </p:nvSpPr>
        <p:spPr>
          <a:xfrm>
            <a:off x="457200" y="2423160"/>
            <a:ext cx="2651760" cy="960120"/>
          </a:xfrm>
          <a:prstGeom prst="roundRect">
            <a:avLst>
              <a:gd name="adj" fmla="val 4762"/>
            </a:avLst>
          </a:prstGeom>
          <a:solidFill>
            <a:srgbClr val="F5F5F5"/>
          </a:solidFill>
          <a:ln w="12700">
            <a:solidFill>
              <a:srgbClr val="F5F5F5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4360" y="2651760"/>
            <a:ext cx="320040" cy="32004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960120" y="2587752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発想支援</a:t>
            </a:r>
            <a:endParaRPr lang="en-US" sz="1400" dirty="0"/>
          </a:p>
        </p:txBody>
      </p:sp>
      <p:sp>
        <p:nvSpPr>
          <p:cNvPr id="18" name="Text 12"/>
          <p:cNvSpPr/>
          <p:nvPr/>
        </p:nvSpPr>
        <p:spPr>
          <a:xfrm>
            <a:off x="960120" y="2926080"/>
            <a:ext cx="2103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ブレインストームや整理</a:t>
            </a:r>
            <a:endParaRPr lang="en-US" sz="1100" dirty="0"/>
          </a:p>
        </p:txBody>
      </p:sp>
      <p:sp>
        <p:nvSpPr>
          <p:cNvPr id="19" name="Shape 13"/>
          <p:cNvSpPr/>
          <p:nvPr/>
        </p:nvSpPr>
        <p:spPr>
          <a:xfrm>
            <a:off x="3337560" y="2423160"/>
            <a:ext cx="2651760" cy="960120"/>
          </a:xfrm>
          <a:prstGeom prst="roundRect">
            <a:avLst>
              <a:gd name="adj" fmla="val 4762"/>
            </a:avLst>
          </a:prstGeom>
          <a:solidFill>
            <a:srgbClr val="F5F5F5"/>
          </a:solidFill>
          <a:ln w="12700">
            <a:solidFill>
              <a:srgbClr val="F5F5F5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74720" y="2651760"/>
            <a:ext cx="320040" cy="32004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3840480" y="2587752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会話・チュータ</a:t>
            </a:r>
            <a:endParaRPr lang="en-US" sz="1400" dirty="0"/>
          </a:p>
        </p:txBody>
      </p:sp>
      <p:sp>
        <p:nvSpPr>
          <p:cNvPr id="22" name="Text 15"/>
          <p:cNvSpPr/>
          <p:nvPr/>
        </p:nvSpPr>
        <p:spPr>
          <a:xfrm>
            <a:off x="3840480" y="2926080"/>
            <a:ext cx="2103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対話形式の学習支援</a:t>
            </a:r>
            <a:endParaRPr lang="en-US" sz="1100" dirty="0"/>
          </a:p>
        </p:txBody>
      </p:sp>
      <p:sp>
        <p:nvSpPr>
          <p:cNvPr id="23" name="Shape 16"/>
          <p:cNvSpPr/>
          <p:nvPr/>
        </p:nvSpPr>
        <p:spPr>
          <a:xfrm>
            <a:off x="6217920" y="2423160"/>
            <a:ext cx="2651760" cy="960120"/>
          </a:xfrm>
          <a:prstGeom prst="roundRect">
            <a:avLst>
              <a:gd name="adj" fmla="val 4762"/>
            </a:avLst>
          </a:prstGeom>
          <a:solidFill>
            <a:srgbClr val="F5F5F5"/>
          </a:solidFill>
          <a:ln w="12700">
            <a:solidFill>
              <a:srgbClr val="F5F5F5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55080" y="2651760"/>
            <a:ext cx="320040" cy="320040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6720840" y="2587752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データ分析</a:t>
            </a:r>
            <a:endParaRPr lang="en-US" sz="1400" dirty="0"/>
          </a:p>
        </p:txBody>
      </p:sp>
      <p:sp>
        <p:nvSpPr>
          <p:cNvPr id="26" name="Text 18"/>
          <p:cNvSpPr/>
          <p:nvPr/>
        </p:nvSpPr>
        <p:spPr>
          <a:xfrm>
            <a:off x="6720840" y="2926080"/>
            <a:ext cx="2103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表計算や可視化</a:t>
            </a:r>
            <a:endParaRPr lang="en-US" sz="1100" dirty="0"/>
          </a:p>
        </p:txBody>
      </p:sp>
      <p:sp>
        <p:nvSpPr>
          <p:cNvPr id="27" name="Shape 19"/>
          <p:cNvSpPr/>
          <p:nvPr/>
        </p:nvSpPr>
        <p:spPr>
          <a:xfrm>
            <a:off x="457200" y="3566160"/>
            <a:ext cx="2651760" cy="960120"/>
          </a:xfrm>
          <a:prstGeom prst="roundRect">
            <a:avLst>
              <a:gd name="adj" fmla="val 4762"/>
            </a:avLst>
          </a:prstGeom>
          <a:solidFill>
            <a:srgbClr val="F5F5F5"/>
          </a:solidFill>
          <a:ln w="12700">
            <a:solidFill>
              <a:srgbClr val="F5F5F5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4360" y="3794760"/>
            <a:ext cx="320040" cy="320040"/>
          </a:xfrm>
          <a:prstGeom prst="rect">
            <a:avLst/>
          </a:prstGeom>
        </p:spPr>
      </p:pic>
      <p:sp>
        <p:nvSpPr>
          <p:cNvPr id="29" name="Text 20"/>
          <p:cNvSpPr/>
          <p:nvPr/>
        </p:nvSpPr>
        <p:spPr>
          <a:xfrm>
            <a:off x="960120" y="3730752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コーディング</a:t>
            </a:r>
            <a:endParaRPr lang="en-US" sz="1400" dirty="0"/>
          </a:p>
        </p:txBody>
      </p:sp>
      <p:sp>
        <p:nvSpPr>
          <p:cNvPr id="30" name="Text 21"/>
          <p:cNvSpPr/>
          <p:nvPr/>
        </p:nvSpPr>
        <p:spPr>
          <a:xfrm>
            <a:off x="960120" y="4069080"/>
            <a:ext cx="2103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コード生成・バグ修正</a:t>
            </a:r>
            <a:endParaRPr lang="en-US" sz="1100" dirty="0"/>
          </a:p>
        </p:txBody>
      </p:sp>
      <p:sp>
        <p:nvSpPr>
          <p:cNvPr id="31" name="Shape 22"/>
          <p:cNvSpPr/>
          <p:nvPr/>
        </p:nvSpPr>
        <p:spPr>
          <a:xfrm>
            <a:off x="3337560" y="3566160"/>
            <a:ext cx="2651760" cy="960120"/>
          </a:xfrm>
          <a:prstGeom prst="roundRect">
            <a:avLst>
              <a:gd name="adj" fmla="val 4762"/>
            </a:avLst>
          </a:prstGeom>
          <a:solidFill>
            <a:srgbClr val="F5F5F5"/>
          </a:solidFill>
          <a:ln w="12700">
            <a:solidFill>
              <a:srgbClr val="F5F5F5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32" name="Image 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74720" y="3794760"/>
            <a:ext cx="320040" cy="320040"/>
          </a:xfrm>
          <a:prstGeom prst="rect">
            <a:avLst/>
          </a:prstGeom>
        </p:spPr>
      </p:pic>
      <p:sp>
        <p:nvSpPr>
          <p:cNvPr id="33" name="Text 23"/>
          <p:cNvSpPr/>
          <p:nvPr/>
        </p:nvSpPr>
        <p:spPr>
          <a:xfrm>
            <a:off x="3840480" y="3730752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画像・音声</a:t>
            </a:r>
            <a:endParaRPr lang="en-US" sz="1400" dirty="0"/>
          </a:p>
        </p:txBody>
      </p:sp>
      <p:sp>
        <p:nvSpPr>
          <p:cNvPr id="34" name="Text 24"/>
          <p:cNvSpPr/>
          <p:nvPr/>
        </p:nvSpPr>
        <p:spPr>
          <a:xfrm>
            <a:off x="3840480" y="4069080"/>
            <a:ext cx="2103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画像生成や音声入力</a:t>
            </a:r>
            <a:endParaRPr lang="en-US" sz="1100" dirty="0"/>
          </a:p>
        </p:txBody>
      </p:sp>
      <p:sp>
        <p:nvSpPr>
          <p:cNvPr id="35" name="Shape 25"/>
          <p:cNvSpPr/>
          <p:nvPr/>
        </p:nvSpPr>
        <p:spPr>
          <a:xfrm>
            <a:off x="6217920" y="3566160"/>
            <a:ext cx="2651760" cy="960120"/>
          </a:xfrm>
          <a:prstGeom prst="roundRect">
            <a:avLst>
              <a:gd name="adj" fmla="val 4762"/>
            </a:avLst>
          </a:prstGeom>
          <a:solidFill>
            <a:srgbClr val="F5F5F5"/>
          </a:solidFill>
          <a:ln w="12700">
            <a:solidFill>
              <a:srgbClr val="F5F5F5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36" name="Image 8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55080" y="3794760"/>
            <a:ext cx="320040" cy="320040"/>
          </a:xfrm>
          <a:prstGeom prst="rect">
            <a:avLst/>
          </a:prstGeom>
        </p:spPr>
      </p:pic>
      <p:sp>
        <p:nvSpPr>
          <p:cNvPr id="37" name="Text 26"/>
          <p:cNvSpPr/>
          <p:nvPr/>
        </p:nvSpPr>
        <p:spPr>
          <a:xfrm>
            <a:off x="6720840" y="3730752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カスタムGPT</a:t>
            </a:r>
            <a:endParaRPr lang="en-US" sz="1400" dirty="0"/>
          </a:p>
        </p:txBody>
      </p:sp>
      <p:sp>
        <p:nvSpPr>
          <p:cNvPr id="38" name="Text 27"/>
          <p:cNvSpPr/>
          <p:nvPr/>
        </p:nvSpPr>
        <p:spPr>
          <a:xfrm>
            <a:off x="6720840" y="4069080"/>
            <a:ext cx="2103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自作アシスタントや共有</a:t>
            </a:r>
            <a:endParaRPr lang="en-US" sz="1100" dirty="0"/>
          </a:p>
        </p:txBody>
      </p:sp>
      <p:sp>
        <p:nvSpPr>
          <p:cNvPr id="39" name="Text 28"/>
          <p:cNvSpPr/>
          <p:nvPr/>
        </p:nvSpPr>
        <p:spPr>
          <a:xfrm>
            <a:off x="457200" y="4777740"/>
            <a:ext cx="8229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070C0"/>
                </a:solidFill>
                <a:hlinkClick r:id="rId21"/>
              </a:rPr>
              <a:t>[3]</a:t>
            </a:r>
            <a:endParaRPr lang="en-US" sz="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2025年の主なアップデート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731520" y="1463040"/>
            <a:ext cx="0" cy="2743200"/>
          </a:xfrm>
          <a:prstGeom prst="line">
            <a:avLst/>
          </a:prstGeom>
          <a:noFill/>
          <a:ln w="19050">
            <a:solidFill>
              <a:srgbClr val="97B1D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Shape 2"/>
          <p:cNvSpPr/>
          <p:nvPr/>
        </p:nvSpPr>
        <p:spPr>
          <a:xfrm>
            <a:off x="640080" y="1280160"/>
            <a:ext cx="182880" cy="182880"/>
          </a:xfrm>
          <a:prstGeom prst="ellipse">
            <a:avLst/>
          </a:prstGeom>
          <a:solidFill>
            <a:srgbClr val="97B1DF"/>
          </a:solidFill>
          <a:ln w="12700">
            <a:solidFill>
              <a:srgbClr val="97B1D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640080" y="1293876"/>
            <a:ext cx="1828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960120" y="1234440"/>
            <a:ext cx="72694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7月  全般タスクエージェント
</a:t>
            </a:r>
            <a:r>
              <a:rPr lang="en-US" sz="10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カレンダー管理・資料作成・ショッピングを自動化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640080" y="1828800"/>
            <a:ext cx="182880" cy="182880"/>
          </a:xfrm>
          <a:prstGeom prst="ellipse">
            <a:avLst/>
          </a:prstGeom>
          <a:solidFill>
            <a:srgbClr val="97B1DF"/>
          </a:solidFill>
          <a:ln w="12700">
            <a:solidFill>
              <a:srgbClr val="97B1D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Text 6"/>
          <p:cNvSpPr/>
          <p:nvPr/>
        </p:nvSpPr>
        <p:spPr>
          <a:xfrm>
            <a:off x="640080" y="1842516"/>
            <a:ext cx="1828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960120" y="1783080"/>
            <a:ext cx="72694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6月  音声モードが進化
</a:t>
            </a:r>
            <a:r>
              <a:rPr lang="en-US" sz="10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より自然な会話と翻訳が可能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640080" y="2377440"/>
            <a:ext cx="182880" cy="182880"/>
          </a:xfrm>
          <a:prstGeom prst="ellipse">
            <a:avLst/>
          </a:prstGeom>
          <a:solidFill>
            <a:srgbClr val="97B1DF"/>
          </a:solidFill>
          <a:ln w="12700">
            <a:solidFill>
              <a:srgbClr val="97B1D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Text 9"/>
          <p:cNvSpPr/>
          <p:nvPr/>
        </p:nvSpPr>
        <p:spPr>
          <a:xfrm>
            <a:off x="640080" y="2391156"/>
            <a:ext cx="1828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960120" y="2331720"/>
            <a:ext cx="72694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6月  会議録音と連携
</a:t>
            </a:r>
            <a:r>
              <a:rPr lang="en-US" sz="10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DriveやBox等と接続し資料を参照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40080" y="2926080"/>
            <a:ext cx="182880" cy="182880"/>
          </a:xfrm>
          <a:prstGeom prst="ellipse">
            <a:avLst/>
          </a:prstGeom>
          <a:solidFill>
            <a:srgbClr val="97B1DF"/>
          </a:solidFill>
          <a:ln w="12700">
            <a:solidFill>
              <a:srgbClr val="97B1D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Text 12"/>
          <p:cNvSpPr/>
          <p:nvPr/>
        </p:nvSpPr>
        <p:spPr>
          <a:xfrm>
            <a:off x="640080" y="2939796"/>
            <a:ext cx="1828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960120" y="2880360"/>
            <a:ext cx="72694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5月  コーディングエージェント
</a:t>
            </a:r>
            <a:r>
              <a:rPr lang="en-US" sz="10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Codex-1搭載でコード生成を支援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640080" y="3474720"/>
            <a:ext cx="182880" cy="182880"/>
          </a:xfrm>
          <a:prstGeom prst="ellipse">
            <a:avLst/>
          </a:prstGeom>
          <a:solidFill>
            <a:srgbClr val="97B1DF"/>
          </a:solidFill>
          <a:ln w="12700">
            <a:solidFill>
              <a:srgbClr val="97B1D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7" name="Text 15"/>
          <p:cNvSpPr/>
          <p:nvPr/>
        </p:nvSpPr>
        <p:spPr>
          <a:xfrm>
            <a:off x="640080" y="3488436"/>
            <a:ext cx="1828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960120" y="3429000"/>
            <a:ext cx="72694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5月  深いリサーチ×GitHub
</a:t>
            </a:r>
            <a:r>
              <a:rPr lang="en-US" sz="10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リポジトリを解析して質問に回答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640080" y="4023360"/>
            <a:ext cx="182880" cy="182880"/>
          </a:xfrm>
          <a:prstGeom prst="ellipse">
            <a:avLst/>
          </a:prstGeom>
          <a:solidFill>
            <a:srgbClr val="97B1DF"/>
          </a:solidFill>
          <a:ln w="12700">
            <a:solidFill>
              <a:srgbClr val="97B1D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0" name="Text 18"/>
          <p:cNvSpPr/>
          <p:nvPr/>
        </p:nvSpPr>
        <p:spPr>
          <a:xfrm>
            <a:off x="640080" y="4037076"/>
            <a:ext cx="1828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960120" y="3977640"/>
            <a:ext cx="72694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5月  データレジデンシー
</a:t>
            </a:r>
            <a:r>
              <a:rPr lang="en-US" sz="10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日本を含むアジアでローカル保存を実現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57200" y="4777740"/>
            <a:ext cx="8229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070C0"/>
                </a:solidFill>
                <a:hlinkClick r:id="rId3"/>
              </a:rPr>
              <a:t>[4]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4"/>
              </a:rPr>
              <a:t>[5]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5"/>
              </a:rPr>
              <a:t>[6]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6"/>
              </a:rPr>
              <a:t>[7]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7"/>
              </a:rPr>
              <a:t>[8]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8"/>
              </a:rPr>
              <a:t>[9]</a:t>
            </a:r>
            <a:endParaRPr lang="en-US" sz="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プランと料金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457200" y="1188720"/>
            <a:ext cx="8229600" cy="548640"/>
          </a:xfrm>
          <a:prstGeom prst="roundRect">
            <a:avLst>
              <a:gd name="adj" fmla="val 8333"/>
            </a:avLst>
          </a:prstGeom>
          <a:solidFill>
            <a:srgbClr val="DCE7F2"/>
          </a:solidFill>
          <a:ln w="12700">
            <a:solidFill>
              <a:srgbClr val="DCE7F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685800" y="1280160"/>
            <a:ext cx="3200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無料プラン</a:t>
            </a:r>
            <a:r>
              <a:rPr lang="en-US" sz="1200" i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無料
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4114800" y="123444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GPT‑3.5
• 無制限メッセージ
• 基本タスク向け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457200" y="1810512"/>
            <a:ext cx="8229600" cy="548640"/>
          </a:xfrm>
          <a:prstGeom prst="roundRect">
            <a:avLst>
              <a:gd name="adj" fmla="val 8333"/>
            </a:avLst>
          </a:prstGeom>
          <a:solidFill>
            <a:srgbClr val="E8F4EF"/>
          </a:solidFill>
          <a:ln w="12700">
            <a:solidFill>
              <a:srgbClr val="E8F4E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685800" y="1901952"/>
            <a:ext cx="3200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Plusプラン</a:t>
            </a:r>
            <a:r>
              <a:rPr lang="en-US" sz="1200" i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$20/月
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114800" y="1856232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GPT‑4o + o1
• ブラウジング・DALL·E・ファイル
• Custom GPT作成・40メッセージ/3h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457200" y="2432304"/>
            <a:ext cx="8229600" cy="548640"/>
          </a:xfrm>
          <a:prstGeom prst="roundRect">
            <a:avLst>
              <a:gd name="adj" fmla="val 8333"/>
            </a:avLst>
          </a:prstGeom>
          <a:solidFill>
            <a:srgbClr val="FFE8D6"/>
          </a:solidFill>
          <a:ln w="12700">
            <a:solidFill>
              <a:srgbClr val="FFE8D6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/>
          <p:cNvSpPr/>
          <p:nvPr/>
        </p:nvSpPr>
        <p:spPr>
          <a:xfrm>
            <a:off x="685800" y="2523744"/>
            <a:ext cx="3200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Proプラン</a:t>
            </a:r>
            <a:r>
              <a:rPr lang="en-US" sz="1200" i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$200/月
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4114800" y="2478024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GPT‑4o/4.1/o1
• 優先計算・Deep research 250回
• 早期機能アクセス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457200" y="3054096"/>
            <a:ext cx="8229600" cy="548640"/>
          </a:xfrm>
          <a:prstGeom prst="roundRect">
            <a:avLst>
              <a:gd name="adj" fmla="val 8333"/>
            </a:avLst>
          </a:prstGeom>
          <a:solidFill>
            <a:srgbClr val="F5E8ED"/>
          </a:solidFill>
          <a:ln w="12700">
            <a:solidFill>
              <a:srgbClr val="F5E8ED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685800" y="3145536"/>
            <a:ext cx="3200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Teamプラン</a:t>
            </a:r>
            <a:r>
              <a:rPr lang="en-US" sz="1200" i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$25/月〜
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4114800" y="3099816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GPT‑4(32K) &amp; Vision
• DALL·E 3・高度データ分析
• データ保持なし・管理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457200" y="3675888"/>
            <a:ext cx="8229600" cy="548640"/>
          </a:xfrm>
          <a:prstGeom prst="roundRect">
            <a:avLst>
              <a:gd name="adj" fmla="val 8333"/>
            </a:avLst>
          </a:prstGeom>
          <a:solidFill>
            <a:srgbClr val="FFF2CC"/>
          </a:solidFill>
          <a:ln w="12700">
            <a:solidFill>
              <a:srgbClr val="FFF2C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Text 14"/>
          <p:cNvSpPr/>
          <p:nvPr/>
        </p:nvSpPr>
        <p:spPr>
          <a:xfrm>
            <a:off x="685800" y="3767328"/>
            <a:ext cx="3200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Enterpriseプラン</a:t>
            </a:r>
            <a:r>
              <a:rPr lang="en-US" sz="1200" i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カスタム
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114800" y="3721608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128Kトークン
• 暗号化・高速無制限
• 専用サポート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457200" y="4777740"/>
            <a:ext cx="8229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070C0"/>
                </a:solidFill>
                <a:hlinkClick r:id="rId3"/>
              </a:rPr>
              <a:t>[10]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4"/>
              </a:rPr>
              <a:t>[11]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5"/>
              </a:rPr>
              <a:t>[12]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6"/>
              </a:rPr>
              <a:t>[13]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7"/>
              </a:rPr>
              <a:t>[14]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8"/>
              </a:rPr>
              <a:t>[15]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9"/>
              </a:rPr>
              <a:t>[16]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10"/>
              </a:rPr>
              <a:t>[17]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11"/>
              </a:rPr>
              <a:t>[18]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12"/>
              </a:rPr>
              <a:t>[19]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プランの比較</a:t>
            </a:r>
            <a:endParaRPr lang="en-US" sz="2400" dirty="0"/>
          </a:p>
        </p:txBody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371600"/>
          <a:ext cx="8229600" cy="356616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プラン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月額(US$)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主な特徴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30A18"/>
                          </a:solidFill>
                        </a:rPr>
                        <a:t>無料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0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GPT‑3.5</a:t>
                      </a:r>
                      <a:endParaRPr lang="en-US" sz="1200" dirty="0"/>
                    </a:p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基本機能</a:t>
                      </a:r>
                      <a:endParaRPr lang="en-US" sz="1200" dirty="0"/>
                    </a:p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無制限メッセージ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30A18"/>
                          </a:solidFill>
                        </a:rPr>
                        <a:t>Plus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20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GPT‑4o/o1</a:t>
                      </a:r>
                      <a:endParaRPr lang="en-US" sz="1200" dirty="0"/>
                    </a:p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ブラウジング・DALL·E</a:t>
                      </a:r>
                      <a:endParaRPr lang="en-US" sz="1200" dirty="0"/>
                    </a:p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Custom GPT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30A18"/>
                          </a:solidFill>
                        </a:rPr>
                        <a:t>Pro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200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GPT‑4o/4.1/o1</a:t>
                      </a:r>
                      <a:endParaRPr lang="en-US" sz="1200" dirty="0"/>
                    </a:p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優先計算・250 runs</a:t>
                      </a:r>
                      <a:endParaRPr lang="en-US" sz="1200" dirty="0"/>
                    </a:p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Sora等の先行利用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30A18"/>
                          </a:solidFill>
                        </a:rPr>
                        <a:t>Team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25〜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GPT‑4(32K) &amp; Vision</a:t>
                      </a:r>
                      <a:endParaRPr lang="en-US" sz="1200" dirty="0"/>
                    </a:p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DALL·E 3</a:t>
                      </a:r>
                      <a:endParaRPr lang="en-US" sz="1200" dirty="0"/>
                    </a:p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データ分析・管理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30A18"/>
                          </a:solidFill>
                        </a:rPr>
                        <a:t>Enterprise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要問い合わせ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128Kトークン</a:t>
                      </a:r>
                      <a:endParaRPr lang="en-US" sz="1200" dirty="0"/>
                    </a:p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暗号化・高速無制限</a:t>
                      </a:r>
                      <a:endParaRPr lang="en-US" sz="1200" dirty="0"/>
                    </a:p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30A18"/>
                          </a:solidFill>
                        </a:rPr>
                        <a:t>専用サポート</a:t>
                      </a:r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 1"/>
          <p:cNvSpPr/>
          <p:nvPr/>
        </p:nvSpPr>
        <p:spPr>
          <a:xfrm>
            <a:off x="457200" y="4777740"/>
            <a:ext cx="8229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070C0"/>
                </a:solidFill>
                <a:hlinkClick r:id="rId3"/>
              </a:rPr>
              <a:t>[20]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4"/>
              </a:rPr>
              <a:t>[21]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5"/>
              </a:rPr>
              <a:t>[22]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6"/>
              </a:rPr>
              <a:t>[23]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7"/>
              </a:rPr>
              <a:t>[24]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8"/>
              </a:rPr>
              <a:t>[25]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まとめと利用ガイド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457200" y="1280160"/>
            <a:ext cx="4023360" cy="2926080"/>
          </a:xfrm>
          <a:prstGeom prst="roundRect">
            <a:avLst>
              <a:gd name="adj" fmla="val 1563"/>
            </a:avLst>
          </a:prstGeom>
          <a:solidFill>
            <a:srgbClr val="F5F5F5"/>
          </a:solidFill>
          <a:ln w="12700">
            <a:solidFill>
              <a:srgbClr val="F5F5F5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640" y="1371600"/>
            <a:ext cx="320040" cy="3200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48640" y="1737360"/>
            <a:ext cx="3931920" cy="2377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ChatGPTの強み
</a:t>
            </a: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幅広いタスクに対応し直感的に使える
• 継続的なモデル改善と新機能追加
• 音声・画像・コードなど多様なモーダル対応
• 300M以上の週次ユーザーを持つ成熟したエコシステム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4663440" y="1280160"/>
            <a:ext cx="4023360" cy="2926080"/>
          </a:xfrm>
          <a:prstGeom prst="roundRect">
            <a:avLst>
              <a:gd name="adj" fmla="val 1563"/>
            </a:avLst>
          </a:prstGeom>
          <a:solidFill>
            <a:srgbClr val="F5F5F5"/>
          </a:solidFill>
          <a:ln w="12700">
            <a:solidFill>
              <a:srgbClr val="F5F5F5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4880" y="1371600"/>
            <a:ext cx="320040" cy="32004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754880" y="1737360"/>
            <a:ext cx="3840480" cy="2377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プラン選びのポイント
</a:t>
            </a: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無料: 基本的な質問や学習に
• Plus: GPT‑4o・音声・画像などを使いたい方
• Pro: 高頻度で研究や開発を行うヘビーユーザー
• Team: チーム共有と管理機能が必要な企業
• Enterprise: 大規模組織のセキュリティ・パフォーマンス要求</a:t>
            </a:r>
            <a:endParaRPr lang="en-US" sz="1400" dirty="0"/>
          </a:p>
        </p:txBody>
      </p:sp>
      <p:sp>
        <p:nvSpPr>
          <p:cNvPr id="9" name="Text 5"/>
          <p:cNvSpPr/>
          <p:nvPr/>
        </p:nvSpPr>
        <p:spPr>
          <a:xfrm>
            <a:off x="457200" y="4777740"/>
            <a:ext cx="8229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070C0"/>
                </a:solidFill>
                <a:hlinkClick r:id="rId7"/>
              </a:rPr>
              <a:t>[26]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8"/>
              </a:rPr>
              <a:t>[27]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9"/>
              </a:rPr>
              <a:t>[28]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10"/>
              </a:rPr>
              <a:t>[29]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11"/>
              </a:rPr>
              <a:t>[30]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12"/>
              </a:rPr>
              <a:t>[31]</a:t>
            </a:r>
            <a:r>
              <a:rPr lang="en-US" sz="600" dirty="0">
                <a:solidFill>
                  <a:srgbClr val="000000"/>
                </a:solidFill>
              </a:rPr>
              <a:t>   </a:t>
            </a:r>
            <a:r>
              <a:rPr lang="en-US" sz="600" u="sng" dirty="0">
                <a:solidFill>
                  <a:srgbClr val="0070C0"/>
                </a:solidFill>
                <a:hlinkClick r:id="rId13"/>
              </a:rPr>
              <a:t>[32]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476</Words>
  <Application>Microsoft Office PowerPoint</Application>
  <PresentationFormat>画面に合わせる (16:9)</PresentationFormat>
  <Paragraphs>94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SystemDX</cp:lastModifiedBy>
  <cp:revision>2</cp:revision>
  <dcterms:created xsi:type="dcterms:W3CDTF">2025-07-30T10:15:29Z</dcterms:created>
  <dcterms:modified xsi:type="dcterms:W3CDTF">2025-07-30T11:57:17Z</dcterms:modified>
</cp:coreProperties>
</file>